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2" r:id="rId3"/>
    <p:sldId id="272" r:id="rId4"/>
    <p:sldId id="267" r:id="rId5"/>
    <p:sldId id="261" r:id="rId6"/>
    <p:sldId id="269" r:id="rId7"/>
    <p:sldId id="273" r:id="rId8"/>
    <p:sldId id="274" r:id="rId9"/>
    <p:sldId id="275" r:id="rId10"/>
    <p:sldId id="276" r:id="rId11"/>
    <p:sldId id="277" r:id="rId12"/>
    <p:sldId id="278" r:id="rId13"/>
    <p:sldId id="265" r:id="rId14"/>
    <p:sldId id="259" r:id="rId15"/>
    <p:sldId id="260" r:id="rId16"/>
    <p:sldId id="279" r:id="rId17"/>
  </p:sldIdLst>
  <p:sldSz cx="9144000" cy="6858000" type="screen4x3"/>
  <p:notesSz cx="6858000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470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85EA7-6DAD-4472-B141-B57AF38B6E3F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99A7FA-E89C-4850-8867-6F0A720B2B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302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9A7FA-E89C-4850-8867-6F0A720B2B7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333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C0477-14CF-4B3B-9A4E-C767582DF2ED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09B3F-5A5B-4D58-B7E8-8FDD05333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533380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C0477-14CF-4B3B-9A4E-C767582DF2ED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09B3F-5A5B-4D58-B7E8-8FDD05333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492981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C0477-14CF-4B3B-9A4E-C767582DF2ED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09B3F-5A5B-4D58-B7E8-8FDD05333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439392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C0477-14CF-4B3B-9A4E-C767582DF2ED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09B3F-5A5B-4D58-B7E8-8FDD05333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095716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C0477-14CF-4B3B-9A4E-C767582DF2ED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09B3F-5A5B-4D58-B7E8-8FDD05333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969269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C0477-14CF-4B3B-9A4E-C767582DF2ED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09B3F-5A5B-4D58-B7E8-8FDD05333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900573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C0477-14CF-4B3B-9A4E-C767582DF2ED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09B3F-5A5B-4D58-B7E8-8FDD05333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19707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C0477-14CF-4B3B-9A4E-C767582DF2ED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09B3F-5A5B-4D58-B7E8-8FDD05333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106655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C0477-14CF-4B3B-9A4E-C767582DF2ED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09B3F-5A5B-4D58-B7E8-8FDD05333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960929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C0477-14CF-4B3B-9A4E-C767582DF2ED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09B3F-5A5B-4D58-B7E8-8FDD05333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648850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C0477-14CF-4B3B-9A4E-C767582DF2ED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09B3F-5A5B-4D58-B7E8-8FDD05333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53926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C0477-14CF-4B3B-9A4E-C767582DF2ED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09B3F-5A5B-4D58-B7E8-8FDD05333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857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783770" y="3610947"/>
            <a:ext cx="76604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946677" y="354390"/>
            <a:ext cx="73346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70C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rial" panose="020B0604020202020204" pitchFamily="34" charset="0"/>
              </a:rPr>
              <a:t>Выступление директора МБОУ Русско-</a:t>
            </a:r>
            <a:r>
              <a:rPr lang="ru-RU" sz="2800" b="1" dirty="0" err="1" smtClean="0">
                <a:solidFill>
                  <a:srgbClr val="0070C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rial" panose="020B0604020202020204" pitchFamily="34" charset="0"/>
              </a:rPr>
              <a:t>Шуганская</a:t>
            </a:r>
            <a:r>
              <a:rPr lang="ru-RU" sz="2800" b="1" dirty="0" smtClean="0">
                <a:solidFill>
                  <a:srgbClr val="0070C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rial" panose="020B0604020202020204" pitchFamily="34" charset="0"/>
              </a:rPr>
              <a:t> основная общеобразовательная школа имени </a:t>
            </a:r>
            <a:r>
              <a:rPr lang="ru-RU" sz="2800" b="1" dirty="0" err="1" smtClean="0">
                <a:solidFill>
                  <a:srgbClr val="0070C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rial" panose="020B0604020202020204" pitchFamily="34" charset="0"/>
              </a:rPr>
              <a:t>П.Днепрова</a:t>
            </a:r>
            <a:r>
              <a:rPr lang="ru-RU" sz="2800" b="1" dirty="0" smtClean="0">
                <a:solidFill>
                  <a:srgbClr val="0070C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rial" panose="020B0604020202020204" pitchFamily="34" charset="0"/>
              </a:rPr>
              <a:t>Муслюмовского</a:t>
            </a:r>
            <a:r>
              <a:rPr lang="ru-RU" sz="2800" b="1" dirty="0" smtClean="0">
                <a:solidFill>
                  <a:srgbClr val="0070C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rial" panose="020B0604020202020204" pitchFamily="34" charset="0"/>
              </a:rPr>
              <a:t> муниципального района РТ</a:t>
            </a:r>
          </a:p>
          <a:p>
            <a:pPr lvl="0" algn="ctr"/>
            <a:r>
              <a:rPr lang="ru-RU" sz="2800" b="1" dirty="0" smtClean="0">
                <a:solidFill>
                  <a:srgbClr val="0070C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rial" panose="020B0604020202020204" pitchFamily="34" charset="0"/>
              </a:rPr>
              <a:t>Фархутдинова Ф.К.</a:t>
            </a:r>
            <a:endParaRPr lang="ru-RU" sz="2800" b="1" dirty="0">
              <a:solidFill>
                <a:srgbClr val="0070C0"/>
              </a:solidFill>
              <a:latin typeface="Batang" panose="02030600000101010101" pitchFamily="18" charset="-127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987" y="3177022"/>
            <a:ext cx="5375995" cy="3583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45805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0374" y="0"/>
            <a:ext cx="55467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b="1" dirty="0" smtClean="0"/>
              <a:t>Целевые ориентиры на ГИА 2017 года </a:t>
            </a:r>
          </a:p>
          <a:p>
            <a:pPr algn="ctr"/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692808"/>
              </p:ext>
            </p:extLst>
          </p:nvPr>
        </p:nvGraphicFramePr>
        <p:xfrm>
          <a:off x="215515" y="548680"/>
          <a:ext cx="8656412" cy="60052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6079"/>
                <a:gridCol w="1855864"/>
                <a:gridCol w="2473260"/>
                <a:gridCol w="2051209"/>
              </a:tblGrid>
              <a:tr h="175229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Предметы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Средняя оценка ГИА</a:t>
                      </a:r>
                    </a:p>
                    <a:p>
                      <a:pPr algn="ctr"/>
                      <a:r>
                        <a:rPr lang="ru-RU" sz="2400" dirty="0" smtClean="0"/>
                        <a:t>2016 года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Учитель-</a:t>
                      </a:r>
                    </a:p>
                    <a:p>
                      <a:pPr algn="ctr"/>
                      <a:r>
                        <a:rPr lang="ru-RU" sz="2400" dirty="0" smtClean="0"/>
                        <a:t>предметник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Целевые ориентиры </a:t>
                      </a:r>
                    </a:p>
                    <a:p>
                      <a:pPr algn="ctr"/>
                      <a:r>
                        <a:rPr lang="ru-RU" sz="2400" dirty="0" smtClean="0"/>
                        <a:t>на 2017 год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52196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Математика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3,67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/>
                        <a:t>Аглямова</a:t>
                      </a:r>
                      <a:r>
                        <a:rPr lang="ru-RU" sz="2400" dirty="0" smtClean="0"/>
                        <a:t> А.А.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Не ниже 3,7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52196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Русский язык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Новикова Н.Г.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Не ниже 4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52196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Биология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2,7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Луконина Т.П.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Не ниже 3,6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52196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Химия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Лобанова Л.В.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Не ниже 4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65032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Обществознание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2,7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Фархутдинов Ф.К.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Не ниже 3,5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134218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Татарский язык</a:t>
                      </a:r>
                    </a:p>
                    <a:p>
                      <a:pPr algn="ctr"/>
                      <a:r>
                        <a:rPr lang="ru-RU" sz="2400" dirty="0" smtClean="0"/>
                        <a:t>ЕРТ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3,0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Кудряшова Г.М.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Не ниже 3,8</a:t>
                      </a:r>
                      <a:endParaRPr lang="ru-RU" sz="2400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26592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фирдаус\Desktop\фото\IMG_74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547416" cy="5701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5896694"/>
            <a:ext cx="8187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Победители и призеры межрайонных соревнований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на кубок Героя Советского Союза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</a:rPr>
              <a:t>П.Днепрова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367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79" y="0"/>
            <a:ext cx="653416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2016 год –год 71-ой годовщины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Великой Победы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125" name="Picture 5" descr="C:\Users\фирдаус\Desktop\IMG_85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65" y="957745"/>
            <a:ext cx="8532563" cy="5691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фирдаус\Desktop\IMG_85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65" y="957745"/>
            <a:ext cx="8538777" cy="5695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300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Организация внеурочной работы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546290"/>
              </p:ext>
            </p:extLst>
          </p:nvPr>
        </p:nvGraphicFramePr>
        <p:xfrm>
          <a:off x="152400" y="1181100"/>
          <a:ext cx="8661094" cy="51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85711"/>
                <a:gridCol w="1149889"/>
                <a:gridCol w="991648"/>
                <a:gridCol w="1033846"/>
              </a:tblGrid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2014-2015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2015-2016 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2016-2017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Кол-во часов в неделю, отводимых на кружки, секции и другие формы организации внеурочной работы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Количество кружков, секций, консультативных групп и других форм организации внеурочной работы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Количество учащихся в % от общего числа учащихся, занятых дополнительным образованием во внеурочное время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186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192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64413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Материально-техническая база школы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035770"/>
              </p:ext>
            </p:extLst>
          </p:nvPr>
        </p:nvGraphicFramePr>
        <p:xfrm>
          <a:off x="105747" y="603898"/>
          <a:ext cx="8907625" cy="554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74367"/>
                <a:gridCol w="2491274"/>
                <a:gridCol w="2341984"/>
              </a:tblGrid>
              <a:tr h="370840">
                <a:tc>
                  <a:txBody>
                    <a:bodyPr/>
                    <a:lstStyle/>
                    <a:p>
                      <a:endParaRPr lang="ru-RU" sz="20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Кол-во ед.</a:t>
                      </a:r>
                      <a:endParaRPr lang="ru-RU" sz="20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Площадь (м</a:t>
                      </a:r>
                      <a:r>
                        <a:rPr lang="ru-RU" sz="2000" baseline="30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ru-RU" sz="20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Всего помещений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1400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Учебные кабинеты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428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Лаборатории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Спортивный зал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160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610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Спортивная площадка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Актовый зал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Мастерские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Столовая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Посадочных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мест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Медицинский кабинет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Площадь пришкольного учебно-опытного участка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10000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Библиотека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книжный фонд </a:t>
                      </a:r>
                      <a:endParaRPr lang="ru-RU" sz="2000" kern="12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</a:t>
                      </a:r>
                      <a:r>
                        <a:rPr lang="ru-RU" sz="2000" b="1" kern="120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т.ч</a:t>
                      </a:r>
                      <a:r>
                        <a:rPr lang="ru-RU" sz="2000" b="1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учебников</a:t>
                      </a:r>
                      <a:endParaRPr lang="ru-RU" sz="20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70C0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2120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780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659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Материально-техническая база школы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8860" y="601657"/>
            <a:ext cx="6423810" cy="5457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Оснащенность учебных кабинетов</a:t>
            </a:r>
            <a:endParaRPr lang="ru-RU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788066"/>
              </p:ext>
            </p:extLst>
          </p:nvPr>
        </p:nvGraphicFramePr>
        <p:xfrm>
          <a:off x="98860" y="1147384"/>
          <a:ext cx="8802544" cy="3474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91801"/>
                <a:gridCol w="2155372"/>
                <a:gridCol w="2155371"/>
              </a:tblGrid>
              <a:tr h="440500">
                <a:tc>
                  <a:txBody>
                    <a:bodyPr/>
                    <a:lstStyle/>
                    <a:p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Кол-во ед.</a:t>
                      </a:r>
                      <a:endParaRPr lang="ru-RU" sz="2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оснащения</a:t>
                      </a:r>
                      <a:endParaRPr lang="ru-RU" sz="2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</a:tr>
              <a:tr h="44050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Персональные</a:t>
                      </a:r>
                      <a:r>
                        <a:rPr lang="ru-RU" sz="2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компьютеры</a:t>
                      </a:r>
                      <a:endParaRPr lang="ru-RU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4050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Учительские ноутбуки</a:t>
                      </a:r>
                      <a:endParaRPr lang="ru-RU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4050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Проекционная</a:t>
                      </a:r>
                      <a:r>
                        <a:rPr lang="ru-RU" sz="2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техника</a:t>
                      </a:r>
                      <a:endParaRPr lang="ru-RU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4050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Интерактивная техника</a:t>
                      </a:r>
                      <a:endParaRPr lang="ru-RU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75665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Наглядно-иллюстративные материалы</a:t>
                      </a:r>
                      <a:endParaRPr lang="ru-RU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75858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783770" y="3610947"/>
            <a:ext cx="76604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946677" y="354390"/>
            <a:ext cx="73346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70C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rial" panose="020B0604020202020204" pitchFamily="34" charset="0"/>
              </a:rPr>
              <a:t>Выступление директора МБОУ Русско-</a:t>
            </a:r>
            <a:r>
              <a:rPr lang="ru-RU" sz="2800" b="1" dirty="0" err="1" smtClean="0">
                <a:solidFill>
                  <a:srgbClr val="0070C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rial" panose="020B0604020202020204" pitchFamily="34" charset="0"/>
              </a:rPr>
              <a:t>Шуганская</a:t>
            </a:r>
            <a:r>
              <a:rPr lang="ru-RU" sz="2800" b="1" dirty="0" smtClean="0">
                <a:solidFill>
                  <a:srgbClr val="0070C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rial" panose="020B0604020202020204" pitchFamily="34" charset="0"/>
              </a:rPr>
              <a:t> основная общеобразовательная школа имени </a:t>
            </a:r>
            <a:r>
              <a:rPr lang="ru-RU" sz="2800" b="1" dirty="0" err="1" smtClean="0">
                <a:solidFill>
                  <a:srgbClr val="0070C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rial" panose="020B0604020202020204" pitchFamily="34" charset="0"/>
              </a:rPr>
              <a:t>П.Днепрова</a:t>
            </a:r>
            <a:r>
              <a:rPr lang="ru-RU" sz="2800" b="1" dirty="0" smtClean="0">
                <a:solidFill>
                  <a:srgbClr val="0070C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rial" panose="020B0604020202020204" pitchFamily="34" charset="0"/>
              </a:rPr>
              <a:t>Муслюмовского</a:t>
            </a:r>
            <a:r>
              <a:rPr lang="ru-RU" sz="2800" b="1" dirty="0" smtClean="0">
                <a:solidFill>
                  <a:srgbClr val="0070C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rial" panose="020B0604020202020204" pitchFamily="34" charset="0"/>
              </a:rPr>
              <a:t> муниципального района РТ</a:t>
            </a:r>
          </a:p>
          <a:p>
            <a:pPr lvl="0" algn="ctr"/>
            <a:r>
              <a:rPr lang="ru-RU" sz="2800" b="1" dirty="0" smtClean="0">
                <a:solidFill>
                  <a:srgbClr val="0070C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rial" panose="020B0604020202020204" pitchFamily="34" charset="0"/>
              </a:rPr>
              <a:t>Фархутдинова Ф.К.</a:t>
            </a:r>
            <a:endParaRPr lang="ru-RU" sz="2800" b="1" dirty="0">
              <a:solidFill>
                <a:srgbClr val="0070C0"/>
              </a:solidFill>
              <a:latin typeface="Batang" panose="02030600000101010101" pitchFamily="18" charset="-127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987" y="3177022"/>
            <a:ext cx="5375995" cy="3583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6830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Динамика численности учащихся по ступеням обучения на начало учебного года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392869"/>
              </p:ext>
            </p:extLst>
          </p:nvPr>
        </p:nvGraphicFramePr>
        <p:xfrm>
          <a:off x="135290" y="1399310"/>
          <a:ext cx="8828600" cy="435429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45524"/>
                <a:gridCol w="1566652"/>
                <a:gridCol w="1724219"/>
                <a:gridCol w="1845524"/>
                <a:gridCol w="1846681"/>
              </a:tblGrid>
              <a:tr h="165527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Учебный </a:t>
                      </a: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Кол-во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уч-ся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 ступень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(1-4 </a:t>
                      </a:r>
                      <a:r>
                        <a:rPr lang="ru-RU" sz="20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кл</a:t>
                      </a: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.)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 ступень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(5-9 </a:t>
                      </a:r>
                      <a:r>
                        <a:rPr lang="ru-RU" sz="20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кл</a:t>
                      </a: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.)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Класс-</a:t>
                      </a:r>
                      <a:r>
                        <a:rPr lang="ru-RU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компл</a:t>
                      </a: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747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2014-2015</a:t>
                      </a: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51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747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2015-2016</a:t>
                      </a: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47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747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2016-2017</a:t>
                      </a: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48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747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2017-2018</a:t>
                      </a: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43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07693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РАСПРЕДЕЛЕНИЕ выпускников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745960"/>
              </p:ext>
            </p:extLst>
          </p:nvPr>
        </p:nvGraphicFramePr>
        <p:xfrm>
          <a:off x="155448" y="1648892"/>
          <a:ext cx="8833104" cy="18288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489911"/>
                <a:gridCol w="1698171"/>
                <a:gridCol w="1474237"/>
                <a:gridCol w="2509935"/>
                <a:gridCol w="166085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Учебный год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выпускников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Высшие учебные заведения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Средние специальные учебные заведения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Трудоустроены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2013-2014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2014-2015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2015-2016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14235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внешней оценки качества знаний по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ОГЭ 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899733"/>
              </p:ext>
            </p:extLst>
          </p:nvPr>
        </p:nvGraphicFramePr>
        <p:xfrm>
          <a:off x="78113" y="510310"/>
          <a:ext cx="8977750" cy="60037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11933"/>
                <a:gridCol w="831273"/>
                <a:gridCol w="789709"/>
                <a:gridCol w="817418"/>
                <a:gridCol w="775854"/>
                <a:gridCol w="831273"/>
                <a:gridCol w="762000"/>
                <a:gridCol w="748146"/>
                <a:gridCol w="831272"/>
                <a:gridCol w="678872"/>
              </a:tblGrid>
              <a:tr h="1278976">
                <a:tc rowSpan="2"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/>
                        <a:t>Предмет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Кол-во участников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Ср. оценка</a:t>
                      </a:r>
                      <a:r>
                        <a:rPr lang="ru-RU" sz="2800" u="none" strike="noStrike" dirty="0"/>
                        <a:t>, район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Ср. </a:t>
                      </a:r>
                      <a:r>
                        <a:rPr lang="ru-RU" sz="2800" u="none" strike="noStrike" dirty="0"/>
                        <a:t>оценка, </a:t>
                      </a:r>
                      <a:r>
                        <a:rPr lang="ru-RU" sz="2800" u="none" strike="noStrike" dirty="0" smtClean="0"/>
                        <a:t>школа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97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2014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2015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2016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2014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2015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2016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2014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2015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2016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859927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/>
                        <a:t>Математика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3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7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3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4,01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3,51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3,71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4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3,43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3,67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278976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/>
                        <a:t>Русский язык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3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7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3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4,32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4,01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3,65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4,33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3,59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3200" b="1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4</a:t>
                      </a:r>
                      <a:endParaRPr lang="ru-RU" sz="3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859927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err="1" smtClean="0"/>
                        <a:t>Обществозание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3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endParaRPr lang="ru-RU" sz="28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2,7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859927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/>
                        <a:t>Биология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3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2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3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3,67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3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2800" u="none" strike="noStrike" dirty="0" smtClean="0"/>
                        <a:t>2,7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30267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Уровень образования педагогов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05961"/>
              </p:ext>
            </p:extLst>
          </p:nvPr>
        </p:nvGraphicFramePr>
        <p:xfrm>
          <a:off x="87082" y="659882"/>
          <a:ext cx="8916957" cy="3474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51652"/>
                <a:gridCol w="1464906"/>
                <a:gridCol w="3200399"/>
              </a:tblGrid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Высшее образование</a:t>
                      </a:r>
                      <a:endParaRPr lang="ru-RU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endParaRPr lang="ru-RU" sz="2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</a:t>
                      </a:r>
                      <a:r>
                        <a:rPr lang="ru-RU" sz="2400" kern="120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т.ч</a:t>
                      </a:r>
                      <a:r>
                        <a:rPr lang="ru-RU" sz="240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педагогическое</a:t>
                      </a:r>
                      <a:endParaRPr lang="ru-RU" sz="2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665065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Незаконченное</a:t>
                      </a:r>
                      <a:r>
                        <a:rPr lang="ru-RU" sz="2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высшее образование (учится заочно)</a:t>
                      </a:r>
                      <a:endParaRPr lang="ru-RU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endParaRPr lang="ru-RU" sz="2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</a:t>
                      </a:r>
                      <a:r>
                        <a:rPr lang="ru-RU" sz="2400" kern="120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т.ч</a:t>
                      </a:r>
                      <a:r>
                        <a:rPr lang="ru-RU" sz="240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педагогическое</a:t>
                      </a:r>
                      <a:endParaRPr lang="ru-RU" sz="2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Среднее специальное образование</a:t>
                      </a:r>
                      <a:endParaRPr lang="ru-RU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endParaRPr lang="ru-RU" sz="2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т.ч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педагогическое</a:t>
                      </a:r>
                      <a:endParaRPr lang="ru-RU" sz="2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Среднее образование</a:t>
                      </a:r>
                      <a:endParaRPr lang="ru-RU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4282751"/>
            <a:ext cx="9144000" cy="523220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Квалификационные категории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502747"/>
              </p:ext>
            </p:extLst>
          </p:nvPr>
        </p:nvGraphicFramePr>
        <p:xfrm>
          <a:off x="113521" y="4908420"/>
          <a:ext cx="8916956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0078"/>
                <a:gridCol w="1893209"/>
                <a:gridCol w="2281126"/>
                <a:gridCol w="2662543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Высшая категория 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категория 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II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категория 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Без</a:t>
                      </a:r>
                      <a:r>
                        <a:rPr lang="ru-RU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категории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58426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Численность медалистов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60399"/>
              </p:ext>
            </p:extLst>
          </p:nvPr>
        </p:nvGraphicFramePr>
        <p:xfrm>
          <a:off x="93307" y="686065"/>
          <a:ext cx="8854750" cy="176788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6432937"/>
                <a:gridCol w="2421813"/>
              </a:tblGrid>
              <a:tr h="7071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Учебный</a:t>
                      </a:r>
                      <a:r>
                        <a:rPr lang="ru-RU" sz="20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Кол-во медалистов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357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2013-2014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357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2014-2015</a:t>
                      </a: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357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2015-2016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2905780"/>
            <a:ext cx="9144000" cy="523220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Олимпиады (кол-во побед./призер) 9-11 </a:t>
            </a:r>
            <a:r>
              <a:rPr lang="ru-RU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</a:t>
            </a:r>
            <a:r>
              <a:rPr lang="ru-R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811188"/>
              </p:ext>
            </p:extLst>
          </p:nvPr>
        </p:nvGraphicFramePr>
        <p:xfrm>
          <a:off x="93307" y="3595215"/>
          <a:ext cx="8854750" cy="226952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62803"/>
                <a:gridCol w="843899"/>
                <a:gridCol w="937665"/>
                <a:gridCol w="1978474"/>
                <a:gridCol w="843900"/>
                <a:gridCol w="975171"/>
                <a:gridCol w="1912838"/>
              </a:tblGrid>
              <a:tr h="410243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Учебный год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Район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Республика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724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Побед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Призер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Предметы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Побед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Призер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Предметы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30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2014-2015</a:t>
                      </a: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24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24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Русский язык</a:t>
                      </a:r>
                      <a:endParaRPr lang="ru-RU" sz="16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24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530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2015-2016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24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24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Русский язык, английский язык</a:t>
                      </a:r>
                      <a:endParaRPr lang="ru-RU" sz="16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400" b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24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5301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2016-2017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24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24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Русский язык, литература, обществознание</a:t>
                      </a:r>
                      <a:endParaRPr lang="ru-RU" sz="16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24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53295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794805"/>
              </p:ext>
            </p:extLst>
          </p:nvPr>
        </p:nvGraphicFramePr>
        <p:xfrm>
          <a:off x="107504" y="403088"/>
          <a:ext cx="8856984" cy="6410300"/>
        </p:xfrm>
        <a:graphic>
          <a:graphicData uri="http://schemas.openxmlformats.org/drawingml/2006/table">
            <a:tbl>
              <a:tblPr firstRow="1" firstCol="1" bandRow="1"/>
              <a:tblGrid>
                <a:gridCol w="468748"/>
                <a:gridCol w="2974065"/>
                <a:gridCol w="1435541"/>
                <a:gridCol w="1132807"/>
                <a:gridCol w="628548"/>
                <a:gridCol w="629436"/>
                <a:gridCol w="629436"/>
                <a:gridCol w="958403"/>
              </a:tblGrid>
              <a:tr h="58012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/>
                          <a:ea typeface="Calibri"/>
                        </a:rPr>
                        <a:t>№</a:t>
                      </a:r>
                      <a:endParaRPr lang="ru-RU" sz="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/>
                          <a:ea typeface="Calibri"/>
                        </a:rPr>
                        <a:t>ОО</a:t>
                      </a:r>
                      <a:endParaRPr lang="ru-RU" sz="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</a:rPr>
                        <a:t>Количество участников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</a:rPr>
                        <a:t>Средняя оценка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</a:rPr>
                        <a:t>«5»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</a:rPr>
                        <a:t>«4»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</a:rPr>
                        <a:t>«3»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</a:rPr>
                        <a:t>«2»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Б.ЧекмакскаяООШ</a:t>
                      </a:r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            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900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Симяковская ООШ</a:t>
                      </a:r>
                      <a:endParaRPr lang="ru-RU" sz="19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9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900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Русско-Шуганская ООШ</a:t>
                      </a:r>
                      <a:endParaRPr lang="ru-RU" sz="19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900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Тат. </a:t>
                      </a:r>
                      <a:r>
                        <a:rPr lang="ru-RU" sz="19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Булярская</a:t>
                      </a:r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СОШ          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10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3,9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00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5</a:t>
                      </a: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Муслюмовская</a:t>
                      </a:r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гимназия   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46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3,89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13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16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16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00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6</a:t>
                      </a: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Муслюмовский</a:t>
                      </a:r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лицей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28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3,75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5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11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12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00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7</a:t>
                      </a: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Баланнинская</a:t>
                      </a:r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ООШ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3,75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00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8</a:t>
                      </a: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НовоусинскаяООШ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7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3,57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00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9</a:t>
                      </a: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Тойгельдинская</a:t>
                      </a:r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СОШ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7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3,57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00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10</a:t>
                      </a: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М. </a:t>
                      </a:r>
                      <a:r>
                        <a:rPr lang="ru-RU" sz="19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Булярская</a:t>
                      </a:r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СОШ            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9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3,56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5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00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11</a:t>
                      </a: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Муслюмовская</a:t>
                      </a:r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СОШ   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34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3,53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10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20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00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12</a:t>
                      </a: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Сал.Муханская</a:t>
                      </a:r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ООШ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3,5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00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13</a:t>
                      </a: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В.Башевская</a:t>
                      </a:r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ООШ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3,5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00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14</a:t>
                      </a: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Баюковская</a:t>
                      </a:r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ООШ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3,5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00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15</a:t>
                      </a: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Кубяковская</a:t>
                      </a:r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 СОШ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17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3,47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11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2900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16</a:t>
                      </a: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Михайловская СОШ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6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3,33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2900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17</a:t>
                      </a: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Амикеевская</a:t>
                      </a:r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СОШ            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6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2900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18</a:t>
                      </a: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Тат.Шуранская ООШ</a:t>
                      </a:r>
                      <a:endParaRPr lang="ru-RU" sz="19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2900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19</a:t>
                      </a: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Н. Табынская ООШ</a:t>
                      </a:r>
                      <a:endParaRPr lang="ru-RU" sz="19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2,33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ИТОГО ПО РАЙОНУ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b="1">
                          <a:effectLst/>
                          <a:latin typeface="Times New Roman"/>
                          <a:ea typeface="Calibri"/>
                        </a:rPr>
                        <a:t>199</a:t>
                      </a:r>
                      <a:endParaRPr lang="ru-RU" sz="19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b="1">
                          <a:effectLst/>
                          <a:latin typeface="Times New Roman"/>
                          <a:ea typeface="Calibri"/>
                        </a:rPr>
                        <a:t>3,65</a:t>
                      </a:r>
                      <a:endParaRPr lang="ru-RU" sz="19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b="1">
                          <a:effectLst/>
                          <a:latin typeface="Times New Roman"/>
                          <a:ea typeface="Calibri"/>
                        </a:rPr>
                        <a:t>35</a:t>
                      </a:r>
                      <a:endParaRPr lang="ru-RU" sz="19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b="1">
                          <a:effectLst/>
                          <a:latin typeface="Times New Roman"/>
                          <a:ea typeface="Calibri"/>
                        </a:rPr>
                        <a:t>65</a:t>
                      </a:r>
                      <a:endParaRPr lang="ru-RU" sz="19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>
                          <a:effectLst/>
                          <a:latin typeface="Times New Roman"/>
                          <a:ea typeface="Calibri"/>
                        </a:rPr>
                        <a:t>94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>
                          <a:effectLst/>
                          <a:latin typeface="Times New Roman"/>
                          <a:ea typeface="Calibri"/>
                        </a:rPr>
                        <a:t>5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0470" marR="404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627783" y="-27111"/>
            <a:ext cx="5341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Результаты ОГЭ по русскому языку 2016 года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7906492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225824"/>
              </p:ext>
            </p:extLst>
          </p:nvPr>
        </p:nvGraphicFramePr>
        <p:xfrm>
          <a:off x="107504" y="418823"/>
          <a:ext cx="8784977" cy="6271656"/>
        </p:xfrm>
        <a:graphic>
          <a:graphicData uri="http://schemas.openxmlformats.org/drawingml/2006/table">
            <a:tbl>
              <a:tblPr firstRow="1" firstCol="1" bandRow="1"/>
              <a:tblGrid>
                <a:gridCol w="481884"/>
                <a:gridCol w="2992271"/>
                <a:gridCol w="1572319"/>
                <a:gridCol w="1197827"/>
                <a:gridCol w="641593"/>
                <a:gridCol w="642512"/>
                <a:gridCol w="642512"/>
                <a:gridCol w="614059"/>
              </a:tblGrid>
              <a:tr h="7852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</a:rPr>
                        <a:t>№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</a:rPr>
                        <a:t>ОО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</a:rPr>
                        <a:t>Количество участников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</a:rPr>
                        <a:t>Средняя оценка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</a:rPr>
                        <a:t>«5»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</a:rPr>
                        <a:t>«4»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</a:rPr>
                        <a:t>«3»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</a:rPr>
                        <a:t>«2»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2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</a:rPr>
                        <a:t>Муслюмовская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 гимназия   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46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4,17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17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21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7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732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</a:rPr>
                        <a:t>Баланнинская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 ООШ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4,00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732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</a:rPr>
                        <a:t>Б.ЧекмакскаяООШ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             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4,00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732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</a:rPr>
                        <a:t>В.Башевская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 ООШ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4,00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732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5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</a:rPr>
                        <a:t>Тат.Шуранская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 ООШ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4,00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732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6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</a:rPr>
                        <a:t>Баюковская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 ООШ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4,00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732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7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</a:rPr>
                        <a:t>Муслюмовский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 лицей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28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3,79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14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32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8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Тат.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</a:rPr>
                        <a:t>Булярская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 СОШ          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3,70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32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9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Михайловская СОШ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6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3,67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32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10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Русско-Шуганская ООШ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3,67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32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11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Муслюмовская СОШ   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34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3,56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17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16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32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12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Симяковская ООШ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9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3,56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5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32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13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М. Булярская СОШ            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9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3,56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5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32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14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Тойгельдинская СОШ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7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3,43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2732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15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НовоусинскаяООШ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7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3,43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2732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16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Кубяковская  СОШ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17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3,35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12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2732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17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Амикеевская СОШ            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6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3,33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2732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18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Сал.Муханская ООШ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3,25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2732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19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Н. Табынская ООШ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2,33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27326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ИТОГО ПО РАЙОНУ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</a:rPr>
                        <a:t>199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</a:rPr>
                        <a:t>3,71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</a:rPr>
                        <a:t>35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</a:rPr>
                        <a:t>65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</a:rPr>
                        <a:t>94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</a:rPr>
                        <a:t>5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2230" marR="42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051720" y="91952"/>
            <a:ext cx="4897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Результаты ОГЭ по математике 2016 года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671174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772758"/>
              </p:ext>
            </p:extLst>
          </p:nvPr>
        </p:nvGraphicFramePr>
        <p:xfrm>
          <a:off x="221672" y="350734"/>
          <a:ext cx="8809942" cy="6507266"/>
        </p:xfrm>
        <a:graphic>
          <a:graphicData uri="http://schemas.openxmlformats.org/drawingml/2006/table">
            <a:tbl>
              <a:tblPr firstRow="1" firstCol="1" bandRow="1"/>
              <a:tblGrid>
                <a:gridCol w="3756719"/>
                <a:gridCol w="735295"/>
                <a:gridCol w="620198"/>
                <a:gridCol w="620198"/>
                <a:gridCol w="620198"/>
                <a:gridCol w="620198"/>
                <a:gridCol w="620198"/>
                <a:gridCol w="620198"/>
                <a:gridCol w="596740"/>
              </a:tblGrid>
              <a:tr h="136832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ОО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/>
                          <a:ea typeface="Calibri"/>
                        </a:rPr>
                        <a:t>Русский язык</a:t>
                      </a:r>
                      <a:endParaRPr lang="ru-RU" sz="11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Математика</a:t>
                      </a:r>
                      <a:endParaRPr lang="ru-RU" sz="11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Итог</a:t>
                      </a:r>
                      <a:endParaRPr lang="ru-RU" sz="16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Место</a:t>
                      </a:r>
                      <a:endParaRPr lang="ru-RU" sz="16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40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Средняя оценка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Доля «5»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Доля «2»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Средняя оценка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Доля «5»</a:t>
                      </a:r>
                      <a:endParaRPr lang="ru-RU" sz="16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Доля «2»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97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Муслюмовская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гимназия   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3,89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0,283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0,022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4,17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0,37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0,022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8,669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597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Русско-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Шуганская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ООШ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0,333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3,67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0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8,003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67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Баланнинская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ООШ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3,75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0,25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0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8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3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67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Б.ЧекмакскаяООШ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            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0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8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3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67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Тат.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Булярская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СОШ          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3,9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0,4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0,1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3,7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0,2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0,1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8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3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67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Симяковская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ООШ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0,333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3,56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0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7,893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4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Муслюмовский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лицей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3,75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0,179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3,79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0,143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0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7,861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5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В.Башевская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ООШ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3,5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0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7,5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6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Баюковская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ООШ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3,5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0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7,5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6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Муслюмовская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СОШ   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3,53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0,118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3,56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0,029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0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7,237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7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М.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Булярская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СОШ            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3,56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0,111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3,56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0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7,231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8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НовоусинскаяООШ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3,57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0,143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3,43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0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7,143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9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Михайловская СОШ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3,33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3,67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0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7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10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Тойгельдинская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СОШ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3,57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3,43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0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7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10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Сал.Муханская ООШ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3,5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0,25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3,25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0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7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10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Тат.Шуранская ООШ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0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7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10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Кубяковская  СОШ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3,47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0,118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3,35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0,059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0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6,996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11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Амикеевская СОШ            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0,167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3,33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0,167</a:t>
                      </a:r>
                      <a:endParaRPr lang="ru-RU" sz="18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5,997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12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Н.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Табынская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ООШ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2,33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0,667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2,33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0,667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3,327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13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507" marR="515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339752" y="-45462"/>
            <a:ext cx="5327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Рейтинг школ района по ОГЭ в 2016 году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1029229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882</TotalTime>
  <Words>1164</Words>
  <Application>Microsoft Office PowerPoint</Application>
  <PresentationFormat>Экран (4:3)</PresentationFormat>
  <Paragraphs>794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Эльвир Зарипов</dc:creator>
  <cp:lastModifiedBy>фирдаус</cp:lastModifiedBy>
  <cp:revision>123</cp:revision>
  <dcterms:created xsi:type="dcterms:W3CDTF">2016-03-01T11:03:30Z</dcterms:created>
  <dcterms:modified xsi:type="dcterms:W3CDTF">2017-01-24T06:28:24Z</dcterms:modified>
</cp:coreProperties>
</file>